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1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BM Plex Sans" charset="1" panose="020B0503050203000203"/>
      <p:regular r:id="rId10"/>
    </p:embeddedFont>
    <p:embeddedFont>
      <p:font typeface="IBM Plex Sans Bold" charset="1" panose="020B0803050203000203"/>
      <p:regular r:id="rId11"/>
    </p:embeddedFont>
    <p:embeddedFont>
      <p:font typeface="IBM Plex Sans Italics" charset="1" panose="020B0503050203000203"/>
      <p:regular r:id="rId12"/>
    </p:embeddedFont>
    <p:embeddedFont>
      <p:font typeface="IBM Plex Sans Bold Italics" charset="1" panose="020B0803050203000203"/>
      <p:regular r:id="rId13"/>
    </p:embeddedFont>
    <p:embeddedFont>
      <p:font typeface="Arita Buri Medium" charset="1" panose="02020603020101020101"/>
      <p:regular r:id="rId14"/>
    </p:embeddedFont>
    <p:embeddedFont>
      <p:font typeface="Arita Buri Medium Bold" charset="1" panose="02020603020101020101"/>
      <p:regular r:id="rId15"/>
    </p:embeddedFont>
    <p:embeddedFont>
      <p:font typeface="Arita Buri Medium Italics" charset="1" panose="02000603000000000000"/>
      <p:regular r:id="rId16"/>
    </p:embeddedFont>
    <p:embeddedFont>
      <p:font typeface="Arita Buri Medium Bold Italics" charset="1" panose="02000703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notesMasters/notesMaster1.xml" Type="http://schemas.openxmlformats.org/officeDocument/2006/relationships/notesMaster"/><Relationship Id="rId42" Target="theme/theme2.xml" Type="http://schemas.openxmlformats.org/officeDocument/2006/relationships/theme"/><Relationship Id="rId43" Target="notesSlides/notesSlide1.xml" Type="http://schemas.openxmlformats.org/officeDocument/2006/relationships/notesSlide"/><Relationship Id="rId44" Target="notesSlides/notesSlide2.xml" Type="http://schemas.openxmlformats.org/officeDocument/2006/relationships/notesSlide"/><Relationship Id="rId45" Target="notesSlides/notesSlide3.xml" Type="http://schemas.openxmlformats.org/officeDocument/2006/relationships/notesSlide"/><Relationship Id="rId46" Target="notesSlides/notesSlide4.xml" Type="http://schemas.openxmlformats.org/officeDocument/2006/relationships/notesSlide"/><Relationship Id="rId47" Target="notesSlides/notesSlide5.xml" Type="http://schemas.openxmlformats.org/officeDocument/2006/relationships/notesSlide"/><Relationship Id="rId48" Target="notesSlides/notesSlide6.xml" Type="http://schemas.openxmlformats.org/officeDocument/2006/relationships/notesSlide"/><Relationship Id="rId49" Target="notesSlides/notesSlide7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8.xml" Type="http://schemas.openxmlformats.org/officeDocument/2006/relationships/notesSlide"/><Relationship Id="rId51" Target="notesSlides/notesSlide9.xml" Type="http://schemas.openxmlformats.org/officeDocument/2006/relationships/notesSlide"/><Relationship Id="rId52" Target="notesSlides/notesSlide10.xml" Type="http://schemas.openxmlformats.org/officeDocument/2006/relationships/notesSlide"/><Relationship Id="rId53" Target="notesSlides/notesSlide11.xml" Type="http://schemas.openxmlformats.org/officeDocument/2006/relationships/notesSlide"/><Relationship Id="rId54" Target="notesSlides/notesSlide12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안녕하십니까 뮤직Q 발표시작하도록 하겠습니다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첫 번 째도 보여드릴 것은 노이즈가 없도 퀀텀 오토인코더가 적용된 결과물입니다. 보시는 것과 같이 오토인코더가 잘 학습되고 있다는 것을 확인 할수 있습니다. 밑의 충실률을 확인하신다면 또한 높은 확률의 충실도 결과 또한 얻었다는 것을 알 수 있습니다.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두 번째는 노이즈 모델인 depolarizing error을 적용시킨 것입니다. 바뀐 결과물을 통해서 노이즈 에러가 잘 적용되었다는 것을 알 수 있습니다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다음으로는 큐뮤비에 적용시켜 나온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이러한 목차를 가지고 발표를 시작하도록 하겠습니다.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오디오 → 양자 상태</a:t>
            </a:r>
          </a:p>
          <a:p>
            <a:r>
              <a:rPr lang="en-US"/>
              <a:t/>
            </a:r>
          </a:p>
          <a:p>
            <a:r>
              <a:rPr lang="en-US"/>
              <a:t>오디오 신호 : 아날로그 신호로 표현 ← 연속적인 값을 갖는다. </a:t>
            </a:r>
          </a:p>
          <a:p>
            <a:r>
              <a:rPr lang="en-US"/>
              <a:t/>
            </a:r>
          </a:p>
          <a:p>
            <a:r>
              <a:rPr lang="en-US"/>
              <a:t>하지만 양자 컴퓨터는 디지털 양자 비트 또는 큐비트를 사용해 정보를 표현한다.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샘플링</a:t>
            </a:r>
          </a:p>
          <a:p>
            <a:r>
              <a:rPr lang="en-US"/>
              <a:t/>
            </a:r>
          </a:p>
          <a:p>
            <a:r>
              <a:rPr lang="en-US"/>
              <a:t>오디오 신호를 디지털 형식으로 바꾸어 준다. </a:t>
            </a:r>
          </a:p>
          <a:p>
            <a:r>
              <a:rPr lang="en-US"/>
              <a:t/>
            </a:r>
          </a:p>
          <a:p>
            <a:r>
              <a:rPr lang="en-US"/>
              <a:t>아날로그 신호를 일정한 간격의 샘플로 분할하는 과정이다. </a:t>
            </a:r>
          </a:p>
          <a:p>
            <a:r>
              <a:rPr lang="en-US"/>
              <a:t/>
            </a:r>
          </a:p>
          <a:p>
            <a:r>
              <a:rPr lang="en-US"/>
              <a:t>1. 양자화</a:t>
            </a:r>
          </a:p>
          <a:p>
            <a:r>
              <a:rPr lang="en-US"/>
              <a:t/>
            </a:r>
          </a:p>
          <a:p>
            <a:r>
              <a:rPr lang="en-US"/>
              <a:t>샘플링된 신호를 일정한 비트 수로 양자화.</a:t>
            </a:r>
          </a:p>
          <a:p>
            <a:r>
              <a:rPr lang="en-US"/>
              <a:t/>
            </a:r>
          </a:p>
          <a:p>
            <a:r>
              <a:rPr lang="en-US"/>
              <a:t>연속적인 값을 디지털 비트로 근사한다.</a:t>
            </a:r>
          </a:p>
          <a:p>
            <a:r>
              <a:rPr lang="en-US"/>
              <a:t/>
            </a:r>
          </a:p>
          <a:p>
            <a:r>
              <a:rPr lang="en-US"/>
              <a:t>1. 양자 회로 변환</a:t>
            </a:r>
          </a:p>
          <a:p>
            <a:r>
              <a:rPr lang="en-US"/>
              <a:t/>
            </a:r>
          </a:p>
          <a:p>
            <a:r>
              <a:rPr lang="en-US"/>
              <a:t>양자 회로를 사용해 디지털 오디오 신호를 양자 비트로 변환</a:t>
            </a:r>
          </a:p>
          <a:p>
            <a:r>
              <a:rPr lang="en-US"/>
              <a:t/>
            </a:r>
          </a:p>
          <a:p>
            <a:r>
              <a:rPr lang="en-US"/>
              <a:t>디지털 신호는 양자적 상태로 표현한다. </a:t>
            </a:r>
          </a:p>
          <a:p>
            <a:r>
              <a:rPr lang="en-US"/>
              <a:t/>
            </a:r>
          </a:p>
          <a:p>
            <a:r>
              <a:rPr lang="en-US"/>
              <a:t>양자 상태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Qmuvi에 대해 간단히 소개하도록 하겠습니다 양자컴퓨팅은 직관적이지 않고 어떻게 결과가 나오는지 상상하기가 어렵습니다. Qmuvi는 양자 컴퓨팅을 쉽게 이해할 수 있습니다. 바로 보시는 것과 같이 양자회로를 뮤직비디오로 변환해서 양자상태가 어떻게 변화하는 지 듣고 볼 수 있습니다.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퀀텀을 음악에 매핑하는 방법</a:t>
            </a:r>
          </a:p>
          <a:p>
            <a:r>
              <a:rPr lang="en-US"/>
              <a:t/>
            </a:r>
          </a:p>
          <a:p>
            <a:r>
              <a:rPr lang="en-US"/>
              <a:t>양자 시뮬레이터는 다양한 시간 단계에서 물리적 양자 상태를 나타내는 밀도행렬을 샘플링하는데 사용됨.</a:t>
            </a:r>
          </a:p>
          <a:p>
            <a:r>
              <a:rPr lang="en-US"/>
              <a:t>pure state의 중첩기능을 사용해서 가능성 과 중첩이 되어서 밀도 행렬인 혼합상태가 되는 것을 보여준다.  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상태 중첩의 기본 상태 번호는 재생할 MIDI 노트 번호에 매핑됨</a:t>
            </a:r>
          </a:p>
          <a:p>
            <a:r>
              <a:rPr lang="en-US"/>
              <a:t/>
            </a:r>
          </a:p>
          <a:p>
            <a:r>
              <a:rPr lang="en-US"/>
              <a:t>각각의 순수한 상태는 화읨이고 통계적인 분포가 여러 순수한 상태의 용어를 가질수있기 때문에 여러 화음이 동시에 연주될 수 있다는 것을 의미함</a:t>
            </a:r>
          </a:p>
          <a:p>
            <a:r>
              <a:rPr lang="en-US"/>
              <a:t/>
            </a:r>
          </a:p>
          <a:p>
            <a:r>
              <a:rPr lang="en-US"/>
              <a:t>모음에서 노트를 재생하는데 사용될 악기는 중첩에서 해당 기본 상태의 위상에 의해 결정됨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저희가 Qmuvi에서 사용할 노이즈 에러 모델인 depolarizing error입니다.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 모델에 대해 간단히 말씀드리자면 양자 비트의 상태 무작위로 바꾸는 오류입니다. </a:t>
            </a:r>
          </a:p>
          <a:p>
            <a:r>
              <a:rPr lang="en-US"/>
              <a:t>(밑의 식은 입력된 양자 상태에 일정한 확률로 단위 행렬등을 추가하는 형태)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그리고 앞의 depolarizing error 모델에 오류를 완화시키기 위해서 대표적인 디노이즈 기능을 하는 퀀텀 오토인코더를 통해서 노이즈를 해결할 것입니다.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jpeg" Type="http://schemas.openxmlformats.org/officeDocument/2006/relationships/image"/><Relationship Id="rId4" Target="../media/VAFmhEpB1ZM.mp4" Type="http://schemas.openxmlformats.org/officeDocument/2006/relationships/video"/><Relationship Id="rId5" Target="../media/VAFmhEpB1ZM.mp4" Type="http://schemas.microsoft.com/office/2007/relationships/media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Relationship Id="rId7" Target="../media/image35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36.jpeg" Type="http://schemas.openxmlformats.org/officeDocument/2006/relationships/image"/><Relationship Id="rId5" Target="../media/VAFmhGZrd0c.mp4" Type="http://schemas.openxmlformats.org/officeDocument/2006/relationships/video"/><Relationship Id="rId6" Target="../media/VAFmhGZrd0c.mp4" Type="http://schemas.microsoft.com/office/2007/relationships/media"/><Relationship Id="rId7" Target="../media/image37.pn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2" Target="../media/image1.png" Type="http://schemas.openxmlformats.org/officeDocument/2006/relationships/image"/><Relationship Id="rId3" Target="../media/image42.jpeg" Type="http://schemas.openxmlformats.org/officeDocument/2006/relationships/image"/><Relationship Id="rId4" Target="../media/VAFmhVE_W3s.mp4" Type="http://schemas.openxmlformats.org/officeDocument/2006/relationships/video"/><Relationship Id="rId5" Target="../media/VAFmhVE_W3s.mp4" Type="http://schemas.microsoft.com/office/2007/relationships/media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58.png" Type="http://schemas.openxmlformats.org/officeDocument/2006/relationships/image"/><Relationship Id="rId7" Target="../media/image59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png" Type="http://schemas.openxmlformats.org/officeDocument/2006/relationships/image"/><Relationship Id="rId4" Target="../media/image62.png" Type="http://schemas.openxmlformats.org/officeDocument/2006/relationships/image"/><Relationship Id="rId5" Target="../media/image63.png" Type="http://schemas.openxmlformats.org/officeDocument/2006/relationships/image"/><Relationship Id="rId6" Target="../media/image64.png" Type="http://schemas.openxmlformats.org/officeDocument/2006/relationships/image"/><Relationship Id="rId7" Target="../media/image65.png" Type="http://schemas.openxmlformats.org/officeDocument/2006/relationships/image"/><Relationship Id="rId8" Target="../media/image66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Relationship Id="rId5" Target="../media/image70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quantum-journal.org/papers/q-2023-03-09-942/#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15578666" y="9319344"/>
            <a:ext cx="2252000" cy="701796"/>
          </a:xfrm>
          <a:custGeom>
            <a:avLst/>
            <a:gdLst/>
            <a:ahLst/>
            <a:cxnLst/>
            <a:rect r="r" b="b" t="t" l="l"/>
            <a:pathLst>
              <a:path h="701796" w="2252000">
                <a:moveTo>
                  <a:pt x="0" y="0"/>
                </a:moveTo>
                <a:lnTo>
                  <a:pt x="2252000" y="0"/>
                </a:lnTo>
                <a:lnTo>
                  <a:pt x="2252000" y="701796"/>
                </a:lnTo>
                <a:lnTo>
                  <a:pt x="0" y="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" t="0" r="-26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261969" y="9823429"/>
            <a:ext cx="8229470" cy="3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IBM Quantum / © 2020 IBM Corporation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478879" y="3185562"/>
            <a:ext cx="10047883" cy="13940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68"/>
              </a:lnSpc>
            </a:pPr>
            <a:r>
              <a:rPr lang="en-US" sz="9600">
                <a:solidFill>
                  <a:srgbClr val="6928C3"/>
                </a:solidFill>
                <a:latin typeface="Arimo Bold"/>
              </a:rPr>
              <a:t>Music Q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676081" y="4908233"/>
            <a:ext cx="6484340" cy="173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"/>
              </a:rPr>
              <a:t>Kim  Minji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"/>
              </a:rPr>
              <a:t>Kim Junghoon</a:t>
            </a:r>
          </a:p>
          <a:p>
            <a:pPr algn="ctr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"/>
              </a:rPr>
              <a:t>Kim Youngbum</a:t>
            </a:r>
          </a:p>
        </p:txBody>
      </p:sp>
      <p:sp>
        <p:nvSpPr>
          <p:cNvPr name="Freeform 44" id="44"/>
          <p:cNvSpPr/>
          <p:nvPr/>
        </p:nvSpPr>
        <p:spPr>
          <a:xfrm flipH="false" flipV="false" rot="0">
            <a:off x="12710473" y="5652923"/>
            <a:ext cx="5807720" cy="4634077"/>
          </a:xfrm>
          <a:custGeom>
            <a:avLst/>
            <a:gdLst/>
            <a:ahLst/>
            <a:cxnLst/>
            <a:rect r="r" b="b" t="t" l="l"/>
            <a:pathLst>
              <a:path h="4634077" w="5807720">
                <a:moveTo>
                  <a:pt x="0" y="0"/>
                </a:moveTo>
                <a:lnTo>
                  <a:pt x="5807719" y="0"/>
                </a:lnTo>
                <a:lnTo>
                  <a:pt x="5807719" y="4634077"/>
                </a:lnTo>
                <a:lnTo>
                  <a:pt x="0" y="46340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" r="0" b="-5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7828151" y="13441689"/>
            <a:ext cx="2631888" cy="1185535"/>
          </a:xfrm>
          <a:custGeom>
            <a:avLst/>
            <a:gdLst/>
            <a:ahLst/>
            <a:cxnLst/>
            <a:rect r="r" b="b" t="t" l="l"/>
            <a:pathLst>
              <a:path h="1185535" w="2631888">
                <a:moveTo>
                  <a:pt x="0" y="0"/>
                </a:moveTo>
                <a:lnTo>
                  <a:pt x="2631888" y="0"/>
                </a:lnTo>
                <a:lnTo>
                  <a:pt x="2631888" y="1185535"/>
                </a:lnTo>
                <a:lnTo>
                  <a:pt x="0" y="1185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0277" y="2156409"/>
            <a:ext cx="2371495" cy="258709"/>
          </a:xfrm>
          <a:custGeom>
            <a:avLst/>
            <a:gdLst/>
            <a:ahLst/>
            <a:cxnLst/>
            <a:rect r="r" b="b" t="t" l="l"/>
            <a:pathLst>
              <a:path h="258709" w="2371495">
                <a:moveTo>
                  <a:pt x="0" y="0"/>
                </a:moveTo>
                <a:lnTo>
                  <a:pt x="2371495" y="0"/>
                </a:lnTo>
                <a:lnTo>
                  <a:pt x="2371495" y="258709"/>
                </a:lnTo>
                <a:lnTo>
                  <a:pt x="0" y="258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862524" y="3224743"/>
            <a:ext cx="11465507" cy="5270088"/>
            <a:chOff x="0" y="0"/>
            <a:chExt cx="15287343" cy="70267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87343" cy="5648581"/>
            </a:xfrm>
            <a:custGeom>
              <a:avLst/>
              <a:gdLst/>
              <a:ahLst/>
              <a:cxnLst/>
              <a:rect r="r" b="b" t="t" l="l"/>
              <a:pathLst>
                <a:path h="5648581" w="15287343">
                  <a:moveTo>
                    <a:pt x="0" y="0"/>
                  </a:moveTo>
                  <a:lnTo>
                    <a:pt x="15287343" y="0"/>
                  </a:lnTo>
                  <a:lnTo>
                    <a:pt x="15287343" y="5648581"/>
                  </a:lnTo>
                  <a:lnTo>
                    <a:pt x="0" y="5648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4590" t="0" r="-2459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583480" y="6432806"/>
              <a:ext cx="6120384" cy="593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95"/>
                </a:lnSpc>
              </a:pPr>
              <a:r>
                <a:rPr lang="en-US" sz="2799">
                  <a:solidFill>
                    <a:srgbClr val="121619"/>
                  </a:solidFill>
                  <a:latin typeface="IBM Plex Sans"/>
                </a:rPr>
                <a:t>Quanutm AutoEncoder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577738" y="3569099"/>
            <a:ext cx="8710262" cy="4297083"/>
          </a:xfrm>
          <a:custGeom>
            <a:avLst/>
            <a:gdLst/>
            <a:ahLst/>
            <a:cxnLst/>
            <a:rect r="r" b="b" t="t" l="l"/>
            <a:pathLst>
              <a:path h="4297083" w="8710262">
                <a:moveTo>
                  <a:pt x="0" y="0"/>
                </a:moveTo>
                <a:lnTo>
                  <a:pt x="8710262" y="0"/>
                </a:lnTo>
                <a:lnTo>
                  <a:pt x="8710262" y="4297082"/>
                </a:lnTo>
                <a:lnTo>
                  <a:pt x="0" y="42970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51" t="-1781" r="0" b="-178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32869" y="7567437"/>
            <a:ext cx="781868" cy="1303113"/>
          </a:xfrm>
          <a:custGeom>
            <a:avLst/>
            <a:gdLst/>
            <a:ahLst/>
            <a:cxnLst/>
            <a:rect r="r" b="b" t="t" l="l"/>
            <a:pathLst>
              <a:path h="1303113" w="781868">
                <a:moveTo>
                  <a:pt x="0" y="0"/>
                </a:moveTo>
                <a:lnTo>
                  <a:pt x="781868" y="0"/>
                </a:lnTo>
                <a:lnTo>
                  <a:pt x="781868" y="1303112"/>
                </a:lnTo>
                <a:lnTo>
                  <a:pt x="0" y="13031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1591" y="758571"/>
            <a:ext cx="974139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01 - Quantum Autoencoder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53111" y="1659204"/>
            <a:ext cx="11230429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121619"/>
                </a:solidFill>
                <a:latin typeface="Arimo Bold"/>
              </a:rPr>
              <a:t>=&gt; Digital Compression , Denoising, Quantum Chemistry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327525" y="8949309"/>
            <a:ext cx="5518542" cy="55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23"/>
              </a:lnSpc>
            </a:pPr>
            <a:r>
              <a:rPr lang="en-US" sz="3199">
                <a:solidFill>
                  <a:srgbClr val="121619"/>
                </a:solidFill>
                <a:latin typeface="Arimo Bold"/>
              </a:rPr>
              <a:t>Loss function &amp; Swap test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513892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5578666" y="9319344"/>
            <a:ext cx="2252000" cy="701796"/>
          </a:xfrm>
          <a:custGeom>
            <a:avLst/>
            <a:gdLst/>
            <a:ahLst/>
            <a:cxnLst/>
            <a:rect r="r" b="b" t="t" l="l"/>
            <a:pathLst>
              <a:path h="701796" w="2252000">
                <a:moveTo>
                  <a:pt x="0" y="0"/>
                </a:moveTo>
                <a:lnTo>
                  <a:pt x="2252000" y="0"/>
                </a:lnTo>
                <a:lnTo>
                  <a:pt x="2252000" y="701796"/>
                </a:lnTo>
                <a:lnTo>
                  <a:pt x="0" y="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" t="0" r="-26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9045620" y="2726242"/>
            <a:ext cx="9570223" cy="4992035"/>
          </a:xfrm>
          <a:custGeom>
            <a:avLst/>
            <a:gdLst/>
            <a:ahLst/>
            <a:cxnLst/>
            <a:rect r="r" b="b" t="t" l="l"/>
            <a:pathLst>
              <a:path h="4992035" w="9570223">
                <a:moveTo>
                  <a:pt x="0" y="0"/>
                </a:moveTo>
                <a:lnTo>
                  <a:pt x="9570224" y="0"/>
                </a:lnTo>
                <a:lnTo>
                  <a:pt x="9570224" y="4992035"/>
                </a:lnTo>
                <a:lnTo>
                  <a:pt x="0" y="49920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227840" y="2569104"/>
            <a:ext cx="8686800" cy="4800886"/>
          </a:xfrm>
          <a:custGeom>
            <a:avLst/>
            <a:gdLst/>
            <a:ahLst/>
            <a:cxnLst/>
            <a:rect r="r" b="b" t="t" l="l"/>
            <a:pathLst>
              <a:path h="4800886" w="8686800">
                <a:moveTo>
                  <a:pt x="0" y="0"/>
                </a:moveTo>
                <a:lnTo>
                  <a:pt x="8686800" y="0"/>
                </a:lnTo>
                <a:lnTo>
                  <a:pt x="8686800" y="4800886"/>
                </a:lnTo>
                <a:lnTo>
                  <a:pt x="0" y="4800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4" t="0" r="-994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3472683" y="8218127"/>
            <a:ext cx="10231474" cy="509536"/>
          </a:xfrm>
          <a:custGeom>
            <a:avLst/>
            <a:gdLst/>
            <a:ahLst/>
            <a:cxnLst/>
            <a:rect r="r" b="b" t="t" l="l"/>
            <a:pathLst>
              <a:path h="509536" w="10231474">
                <a:moveTo>
                  <a:pt x="0" y="0"/>
                </a:moveTo>
                <a:lnTo>
                  <a:pt x="10231474" y="0"/>
                </a:lnTo>
                <a:lnTo>
                  <a:pt x="10231474" y="509536"/>
                </a:lnTo>
                <a:lnTo>
                  <a:pt x="0" y="5095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457332" y="9575800"/>
            <a:ext cx="8229470" cy="3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IBM Quantum / © 2020 IBM Corporation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58820" y="371773"/>
            <a:ext cx="974139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02 - No noise + Q autoencoder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513892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5578666" y="9319344"/>
            <a:ext cx="2252000" cy="701796"/>
          </a:xfrm>
          <a:custGeom>
            <a:avLst/>
            <a:gdLst/>
            <a:ahLst/>
            <a:cxnLst/>
            <a:rect r="r" b="b" t="t" l="l"/>
            <a:pathLst>
              <a:path h="701796" w="2252000">
                <a:moveTo>
                  <a:pt x="0" y="0"/>
                </a:moveTo>
                <a:lnTo>
                  <a:pt x="2252000" y="0"/>
                </a:lnTo>
                <a:lnTo>
                  <a:pt x="2252000" y="701796"/>
                </a:lnTo>
                <a:lnTo>
                  <a:pt x="0" y="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" t="0" r="-26" b="0"/>
            </a:stretch>
          </a:blipFill>
        </p:spPr>
      </p:sp>
      <p:pic>
        <p:nvPicPr>
          <p:cNvPr name="Picture 43" id="4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468460" y="1298088"/>
            <a:ext cx="14630400" cy="8229600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457332" y="9575800"/>
            <a:ext cx="8229470" cy="3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IBM Quantum / © 2020 IBM Corporation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58820" y="371773"/>
            <a:ext cx="974139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02 - No noise + Q autoencoder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513892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5578666" y="9319344"/>
            <a:ext cx="2252000" cy="701796"/>
          </a:xfrm>
          <a:custGeom>
            <a:avLst/>
            <a:gdLst/>
            <a:ahLst/>
            <a:cxnLst/>
            <a:rect r="r" b="b" t="t" l="l"/>
            <a:pathLst>
              <a:path h="701796" w="2252000">
                <a:moveTo>
                  <a:pt x="0" y="0"/>
                </a:moveTo>
                <a:lnTo>
                  <a:pt x="2252000" y="0"/>
                </a:lnTo>
                <a:lnTo>
                  <a:pt x="2252000" y="701796"/>
                </a:lnTo>
                <a:lnTo>
                  <a:pt x="0" y="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" t="0" r="-26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72649" y="2256838"/>
            <a:ext cx="7687543" cy="5678927"/>
          </a:xfrm>
          <a:custGeom>
            <a:avLst/>
            <a:gdLst/>
            <a:ahLst/>
            <a:cxnLst/>
            <a:rect r="r" b="b" t="t" l="l"/>
            <a:pathLst>
              <a:path h="5678927" w="7687543">
                <a:moveTo>
                  <a:pt x="0" y="0"/>
                </a:moveTo>
                <a:lnTo>
                  <a:pt x="7687543" y="0"/>
                </a:lnTo>
                <a:lnTo>
                  <a:pt x="7687543" y="5678927"/>
                </a:lnTo>
                <a:lnTo>
                  <a:pt x="0" y="5678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92" t="0" r="-3192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0427136" y="2256838"/>
            <a:ext cx="7490609" cy="5798449"/>
          </a:xfrm>
          <a:custGeom>
            <a:avLst/>
            <a:gdLst/>
            <a:ahLst/>
            <a:cxnLst/>
            <a:rect r="r" b="b" t="t" l="l"/>
            <a:pathLst>
              <a:path h="5798449" w="7490609">
                <a:moveTo>
                  <a:pt x="0" y="0"/>
                </a:moveTo>
                <a:lnTo>
                  <a:pt x="7490608" y="0"/>
                </a:lnTo>
                <a:lnTo>
                  <a:pt x="7490608" y="5798449"/>
                </a:lnTo>
                <a:lnTo>
                  <a:pt x="0" y="5798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40" t="0" r="-4840" b="-77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8306023" y="4068533"/>
            <a:ext cx="1869673" cy="1322369"/>
          </a:xfrm>
          <a:custGeom>
            <a:avLst/>
            <a:gdLst/>
            <a:ahLst/>
            <a:cxnLst/>
            <a:rect r="r" b="b" t="t" l="l"/>
            <a:pathLst>
              <a:path h="1322369" w="1869673">
                <a:moveTo>
                  <a:pt x="0" y="0"/>
                </a:moveTo>
                <a:lnTo>
                  <a:pt x="1869673" y="0"/>
                </a:lnTo>
                <a:lnTo>
                  <a:pt x="1869673" y="1322368"/>
                </a:lnTo>
                <a:lnTo>
                  <a:pt x="0" y="1322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457332" y="9575800"/>
            <a:ext cx="8229470" cy="3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IBM Quantum / © 2020 IBM Corporation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358820" y="371773"/>
            <a:ext cx="11169777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02 - Noise model(depolarizing error)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308630" y="7907190"/>
            <a:ext cx="4133088" cy="35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200">
                <a:solidFill>
                  <a:srgbClr val="121619"/>
                </a:solidFill>
                <a:latin typeface="IBM Plex Sans"/>
              </a:rPr>
              <a:t>Normal model result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712979" y="7907190"/>
            <a:ext cx="4133088" cy="35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200">
                <a:solidFill>
                  <a:srgbClr val="121619"/>
                </a:solidFill>
                <a:latin typeface="IBM Plex Sans"/>
              </a:rPr>
              <a:t>Depolarizing error result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076696" y="5857626"/>
            <a:ext cx="4133088" cy="35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</a:pPr>
            <a:r>
              <a:rPr lang="en-US" sz="2200">
                <a:solidFill>
                  <a:srgbClr val="121619"/>
                </a:solidFill>
                <a:latin typeface="IBM Plex Sans Bold"/>
              </a:rPr>
              <a:t>Depolarizing error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513892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5578666" y="9319344"/>
            <a:ext cx="2252000" cy="701796"/>
          </a:xfrm>
          <a:custGeom>
            <a:avLst/>
            <a:gdLst/>
            <a:ahLst/>
            <a:cxnLst/>
            <a:rect r="r" b="b" t="t" l="l"/>
            <a:pathLst>
              <a:path h="701796" w="2252000">
                <a:moveTo>
                  <a:pt x="0" y="0"/>
                </a:moveTo>
                <a:lnTo>
                  <a:pt x="2252000" y="0"/>
                </a:lnTo>
                <a:lnTo>
                  <a:pt x="2252000" y="701796"/>
                </a:lnTo>
                <a:lnTo>
                  <a:pt x="0" y="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" t="0" r="-26" b="0"/>
            </a:stretch>
          </a:blipFill>
        </p:spPr>
      </p:sp>
      <p:pic>
        <p:nvPicPr>
          <p:cNvPr name="Picture 43" id="4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389605" y="1213443"/>
            <a:ext cx="13974212" cy="7860494"/>
          </a:xfrm>
          <a:prstGeom prst="rect">
            <a:avLst/>
          </a:prstGeom>
        </p:spPr>
      </p:pic>
      <p:sp>
        <p:nvSpPr>
          <p:cNvPr name="TextBox 44" id="44"/>
          <p:cNvSpPr txBox="true"/>
          <p:nvPr/>
        </p:nvSpPr>
        <p:spPr>
          <a:xfrm rot="0">
            <a:off x="457332" y="9575800"/>
            <a:ext cx="8229470" cy="3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IBM Quantum / © 2020 IBM Corporation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358820" y="371773"/>
            <a:ext cx="11169777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02 - Noise model(depolarizing error)</a:t>
            </a:r>
          </a:p>
        </p:txBody>
      </p:sp>
      <p:sp>
        <p:nvSpPr>
          <p:cNvPr name="Freeform 46" id="46"/>
          <p:cNvSpPr/>
          <p:nvPr/>
        </p:nvSpPr>
        <p:spPr>
          <a:xfrm flipH="false" flipV="false" rot="0">
            <a:off x="4930820" y="9319344"/>
            <a:ext cx="8088902" cy="628726"/>
          </a:xfrm>
          <a:custGeom>
            <a:avLst/>
            <a:gdLst/>
            <a:ahLst/>
            <a:cxnLst/>
            <a:rect r="r" b="b" t="t" l="l"/>
            <a:pathLst>
              <a:path h="628726" w="8088902">
                <a:moveTo>
                  <a:pt x="0" y="0"/>
                </a:moveTo>
                <a:lnTo>
                  <a:pt x="8088903" y="0"/>
                </a:lnTo>
                <a:lnTo>
                  <a:pt x="8088903" y="628726"/>
                </a:lnTo>
                <a:lnTo>
                  <a:pt x="0" y="628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657" r="-204" b="-1657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-10800000">
            <a:off x="14618992" y="4807367"/>
            <a:ext cx="959674" cy="678751"/>
          </a:xfrm>
          <a:custGeom>
            <a:avLst/>
            <a:gdLst/>
            <a:ahLst/>
            <a:cxnLst/>
            <a:rect r="r" b="b" t="t" l="l"/>
            <a:pathLst>
              <a:path h="678751" w="959674">
                <a:moveTo>
                  <a:pt x="0" y="0"/>
                </a:moveTo>
                <a:lnTo>
                  <a:pt x="959674" y="0"/>
                </a:lnTo>
                <a:lnTo>
                  <a:pt x="959674" y="678751"/>
                </a:lnTo>
                <a:lnTo>
                  <a:pt x="0" y="6787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5723070" y="4664943"/>
            <a:ext cx="2564930" cy="938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5"/>
              </a:lnSpc>
            </a:pPr>
            <a:r>
              <a:rPr lang="en-US" sz="2799">
                <a:solidFill>
                  <a:srgbClr val="6928C3"/>
                </a:solidFill>
                <a:latin typeface="Arimo Bold"/>
              </a:rPr>
              <a:t>fidelity가 거의 0.5정도 수렴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Freeform 50" id="50"/>
          <p:cNvSpPr/>
          <p:nvPr/>
        </p:nvSpPr>
        <p:spPr>
          <a:xfrm flipH="false" flipV="false" rot="0">
            <a:off x="15861835" y="5755746"/>
            <a:ext cx="2287400" cy="457480"/>
          </a:xfrm>
          <a:custGeom>
            <a:avLst/>
            <a:gdLst/>
            <a:ahLst/>
            <a:cxnLst/>
            <a:rect r="r" b="b" t="t" l="l"/>
            <a:pathLst>
              <a:path h="457480" w="2287400">
                <a:moveTo>
                  <a:pt x="0" y="0"/>
                </a:moveTo>
                <a:lnTo>
                  <a:pt x="2287400" y="0"/>
                </a:lnTo>
                <a:lnTo>
                  <a:pt x="2287400" y="457480"/>
                </a:lnTo>
                <a:lnTo>
                  <a:pt x="0" y="4574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513892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5578666" y="9319344"/>
            <a:ext cx="2252000" cy="701796"/>
          </a:xfrm>
          <a:custGeom>
            <a:avLst/>
            <a:gdLst/>
            <a:ahLst/>
            <a:cxnLst/>
            <a:rect r="r" b="b" t="t" l="l"/>
            <a:pathLst>
              <a:path h="701796" w="2252000">
                <a:moveTo>
                  <a:pt x="0" y="0"/>
                </a:moveTo>
                <a:lnTo>
                  <a:pt x="2252000" y="0"/>
                </a:lnTo>
                <a:lnTo>
                  <a:pt x="2252000" y="701796"/>
                </a:lnTo>
                <a:lnTo>
                  <a:pt x="0" y="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" t="0" r="-26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262093" y="1580016"/>
            <a:ext cx="8326328" cy="4538496"/>
          </a:xfrm>
          <a:custGeom>
            <a:avLst/>
            <a:gdLst/>
            <a:ahLst/>
            <a:cxnLst/>
            <a:rect r="r" b="b" t="t" l="l"/>
            <a:pathLst>
              <a:path h="4538496" w="8326328">
                <a:moveTo>
                  <a:pt x="0" y="0"/>
                </a:moveTo>
                <a:lnTo>
                  <a:pt x="8326327" y="0"/>
                </a:lnTo>
                <a:lnTo>
                  <a:pt x="8326327" y="4538496"/>
                </a:lnTo>
                <a:lnTo>
                  <a:pt x="0" y="4538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7966256" y="4957447"/>
            <a:ext cx="9961268" cy="5063693"/>
          </a:xfrm>
          <a:custGeom>
            <a:avLst/>
            <a:gdLst/>
            <a:ahLst/>
            <a:cxnLst/>
            <a:rect r="r" b="b" t="t" l="l"/>
            <a:pathLst>
              <a:path h="5063693" w="9961268">
                <a:moveTo>
                  <a:pt x="0" y="0"/>
                </a:moveTo>
                <a:lnTo>
                  <a:pt x="9961268" y="0"/>
                </a:lnTo>
                <a:lnTo>
                  <a:pt x="9961268" y="5063693"/>
                </a:lnTo>
                <a:lnTo>
                  <a:pt x="0" y="5063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5" r="0" b="-105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457332" y="9575800"/>
            <a:ext cx="8229470" cy="3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IBM Quantum / © 2020 IBM Corporation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62093" y="195855"/>
            <a:ext cx="12457664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02 - Q depolarizing error + Q autoencoder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513892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5578666" y="9319344"/>
            <a:ext cx="2252000" cy="701796"/>
          </a:xfrm>
          <a:custGeom>
            <a:avLst/>
            <a:gdLst/>
            <a:ahLst/>
            <a:cxnLst/>
            <a:rect r="r" b="b" t="t" l="l"/>
            <a:pathLst>
              <a:path h="701796" w="2252000">
                <a:moveTo>
                  <a:pt x="0" y="0"/>
                </a:moveTo>
                <a:lnTo>
                  <a:pt x="2252000" y="0"/>
                </a:lnTo>
                <a:lnTo>
                  <a:pt x="2252000" y="701796"/>
                </a:lnTo>
                <a:lnTo>
                  <a:pt x="0" y="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" t="0" r="-26" b="0"/>
            </a:stretch>
          </a:blipFill>
        </p:spPr>
      </p:sp>
      <p:pic>
        <p:nvPicPr>
          <p:cNvPr name="Picture 43" id="4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>
                  <p14:trim st="0.0000" end="2380.0000"/>
                </p14:media>
              </p:ext>
            </p:extLst>
          </p:nvPr>
        </p:nvPicPr>
        <p:blipFill>
          <a:blip r:embed="rId3"/>
          <a:srcRect l="0" t="3620" r="0" b="0"/>
          <a:stretch>
            <a:fillRect/>
          </a:stretch>
        </p:blipFill>
        <p:spPr>
          <a:xfrm flipH="false" flipV="false" rot="0">
            <a:off x="3878421" y="1375960"/>
            <a:ext cx="9836819" cy="7110536"/>
          </a:xfrm>
          <a:prstGeom prst="rect">
            <a:avLst/>
          </a:prstGeom>
        </p:spPr>
      </p:pic>
      <p:sp>
        <p:nvSpPr>
          <p:cNvPr name="Freeform 44" id="44"/>
          <p:cNvSpPr/>
          <p:nvPr/>
        </p:nvSpPr>
        <p:spPr>
          <a:xfrm flipH="false" flipV="false" rot="0">
            <a:off x="1616467" y="8732432"/>
            <a:ext cx="14334385" cy="550297"/>
          </a:xfrm>
          <a:custGeom>
            <a:avLst/>
            <a:gdLst/>
            <a:ahLst/>
            <a:cxnLst/>
            <a:rect r="r" b="b" t="t" l="l"/>
            <a:pathLst>
              <a:path h="550297" w="14334385">
                <a:moveTo>
                  <a:pt x="0" y="0"/>
                </a:moveTo>
                <a:lnTo>
                  <a:pt x="14334385" y="0"/>
                </a:lnTo>
                <a:lnTo>
                  <a:pt x="14334385" y="550297"/>
                </a:lnTo>
                <a:lnTo>
                  <a:pt x="0" y="550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6268" r="0" b="-16268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268243" y="1844314"/>
            <a:ext cx="2760197" cy="6210443"/>
          </a:xfrm>
          <a:custGeom>
            <a:avLst/>
            <a:gdLst/>
            <a:ahLst/>
            <a:cxnLst/>
            <a:rect r="r" b="b" t="t" l="l"/>
            <a:pathLst>
              <a:path h="6210443" w="2760197">
                <a:moveTo>
                  <a:pt x="0" y="0"/>
                </a:moveTo>
                <a:lnTo>
                  <a:pt x="2760197" y="0"/>
                </a:lnTo>
                <a:lnTo>
                  <a:pt x="2760197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2792341" y="1844314"/>
            <a:ext cx="2760197" cy="6210443"/>
          </a:xfrm>
          <a:custGeom>
            <a:avLst/>
            <a:gdLst/>
            <a:ahLst/>
            <a:cxnLst/>
            <a:rect r="r" b="b" t="t" l="l"/>
            <a:pathLst>
              <a:path h="6210443" w="2760197">
                <a:moveTo>
                  <a:pt x="0" y="0"/>
                </a:moveTo>
                <a:lnTo>
                  <a:pt x="2760198" y="0"/>
                </a:lnTo>
                <a:lnTo>
                  <a:pt x="2760198" y="6210444"/>
                </a:lnTo>
                <a:lnTo>
                  <a:pt x="0" y="6210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457332" y="9575800"/>
            <a:ext cx="8229470" cy="3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IBM Quantum / © 2020 IBM Corporation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358820" y="542142"/>
            <a:ext cx="12457664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02 - Q depolarizing error + Q autoencoder</a:t>
            </a:r>
          </a:p>
        </p:txBody>
      </p:sp>
      <p:sp>
        <p:nvSpPr>
          <p:cNvPr name="Freeform 49" id="49"/>
          <p:cNvSpPr/>
          <p:nvPr/>
        </p:nvSpPr>
        <p:spPr>
          <a:xfrm flipH="false" flipV="false" rot="0">
            <a:off x="12042105" y="9200872"/>
            <a:ext cx="3541510" cy="708302"/>
          </a:xfrm>
          <a:custGeom>
            <a:avLst/>
            <a:gdLst/>
            <a:ahLst/>
            <a:cxnLst/>
            <a:rect r="r" b="b" t="t" l="l"/>
            <a:pathLst>
              <a:path h="708302" w="3541510">
                <a:moveTo>
                  <a:pt x="0" y="0"/>
                </a:moveTo>
                <a:lnTo>
                  <a:pt x="3541510" y="0"/>
                </a:lnTo>
                <a:lnTo>
                  <a:pt x="3541510" y="708302"/>
                </a:lnTo>
                <a:lnTo>
                  <a:pt x="0" y="7083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0" id="50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076" y="3717877"/>
            <a:ext cx="16676224" cy="2255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>
                <a:solidFill>
                  <a:srgbClr val="6928C3"/>
                </a:solidFill>
                <a:latin typeface="Arimo Bold"/>
              </a:rPr>
              <a:t>New Approach to solve differential equations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7332" y="9651999"/>
            <a:ext cx="8229470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Enjoyingmath_Calculating Differential Equation</a:t>
            </a:r>
            <a:r>
              <a:rPr lang="en-US" sz="1200">
                <a:solidFill>
                  <a:srgbClr val="121619"/>
                </a:solidFill>
                <a:latin typeface="IBM Plex Sans"/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4656" y="3216609"/>
            <a:ext cx="3782399" cy="2218125"/>
          </a:xfrm>
          <a:custGeom>
            <a:avLst/>
            <a:gdLst/>
            <a:ahLst/>
            <a:cxnLst/>
            <a:rect r="r" b="b" t="t" l="l"/>
            <a:pathLst>
              <a:path h="2218125" w="3782399">
                <a:moveTo>
                  <a:pt x="0" y="0"/>
                </a:moveTo>
                <a:lnTo>
                  <a:pt x="3782399" y="0"/>
                </a:lnTo>
                <a:lnTo>
                  <a:pt x="3782399" y="2218124"/>
                </a:lnTo>
                <a:lnTo>
                  <a:pt x="0" y="221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8471" y="3216609"/>
            <a:ext cx="3782399" cy="2218125"/>
          </a:xfrm>
          <a:custGeom>
            <a:avLst/>
            <a:gdLst/>
            <a:ahLst/>
            <a:cxnLst/>
            <a:rect r="r" b="b" t="t" l="l"/>
            <a:pathLst>
              <a:path h="2218125" w="3782399">
                <a:moveTo>
                  <a:pt x="0" y="0"/>
                </a:moveTo>
                <a:lnTo>
                  <a:pt x="3782399" y="0"/>
                </a:lnTo>
                <a:lnTo>
                  <a:pt x="3782399" y="2218124"/>
                </a:lnTo>
                <a:lnTo>
                  <a:pt x="0" y="2218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19970" y="1091859"/>
            <a:ext cx="11288290" cy="1943774"/>
          </a:xfrm>
          <a:custGeom>
            <a:avLst/>
            <a:gdLst/>
            <a:ahLst/>
            <a:cxnLst/>
            <a:rect r="r" b="b" t="t" l="l"/>
            <a:pathLst>
              <a:path h="1943774" w="11288290">
                <a:moveTo>
                  <a:pt x="0" y="0"/>
                </a:moveTo>
                <a:lnTo>
                  <a:pt x="11288291" y="0"/>
                </a:lnTo>
                <a:lnTo>
                  <a:pt x="11288291" y="1943775"/>
                </a:lnTo>
                <a:lnTo>
                  <a:pt x="0" y="194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24174" y="6017780"/>
            <a:ext cx="5935393" cy="3455115"/>
          </a:xfrm>
          <a:custGeom>
            <a:avLst/>
            <a:gdLst/>
            <a:ahLst/>
            <a:cxnLst/>
            <a:rect r="r" b="b" t="t" l="l"/>
            <a:pathLst>
              <a:path h="3455115" w="5935393">
                <a:moveTo>
                  <a:pt x="0" y="0"/>
                </a:moveTo>
                <a:lnTo>
                  <a:pt x="5935393" y="0"/>
                </a:lnTo>
                <a:lnTo>
                  <a:pt x="5935393" y="3455115"/>
                </a:lnTo>
                <a:lnTo>
                  <a:pt x="0" y="34551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64116" y="6232375"/>
            <a:ext cx="7052155" cy="3025925"/>
          </a:xfrm>
          <a:custGeom>
            <a:avLst/>
            <a:gdLst/>
            <a:ahLst/>
            <a:cxnLst/>
            <a:rect r="r" b="b" t="t" l="l"/>
            <a:pathLst>
              <a:path h="3025925" w="7052155">
                <a:moveTo>
                  <a:pt x="0" y="0"/>
                </a:moveTo>
                <a:lnTo>
                  <a:pt x="7052155" y="0"/>
                </a:lnTo>
                <a:lnTo>
                  <a:pt x="7052155" y="3025925"/>
                </a:lnTo>
                <a:lnTo>
                  <a:pt x="0" y="30259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7332" y="503976"/>
            <a:ext cx="10220000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4200">
                <a:solidFill>
                  <a:srgbClr val="6928C3"/>
                </a:solidFill>
                <a:latin typeface="IBM Plex Sans"/>
              </a:rPr>
              <a:t>Wave Equation by Fourier Series Method</a:t>
            </a:r>
            <a:r>
              <a:rPr lang="en-US" sz="4200">
                <a:solidFill>
                  <a:srgbClr val="6928C3"/>
                </a:solidFill>
                <a:latin typeface="IBM Plex Sans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78498" y="2900262"/>
            <a:ext cx="7564847" cy="2888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Sound : </a:t>
            </a:r>
          </a:p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created by a vibrating string, </a:t>
            </a:r>
          </a:p>
          <a:p>
            <a:pPr>
              <a:lnSpc>
                <a:spcPts val="3801"/>
              </a:lnSpc>
              <a:spcBef>
                <a:spcPct val="0"/>
              </a:spcBef>
            </a:pPr>
          </a:p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Wave equation : </a:t>
            </a:r>
          </a:p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tells us how the string vibrates at each moment after it is released.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94453" y="9313074"/>
            <a:ext cx="8026783" cy="83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8"/>
              </a:lnSpc>
              <a:spcBef>
                <a:spcPct val="0"/>
              </a:spcBef>
            </a:pPr>
            <a:r>
              <a:rPr lang="en-US" sz="3017">
                <a:solidFill>
                  <a:srgbClr val="6928C3"/>
                </a:solidFill>
                <a:latin typeface="IBM Plex Sans Light"/>
              </a:rPr>
              <a:t>*An : only depends on initial position (of string)</a:t>
            </a:r>
          </a:p>
          <a:p>
            <a:pPr>
              <a:lnSpc>
                <a:spcPts val="3258"/>
              </a:lnSpc>
              <a:spcBef>
                <a:spcPct val="0"/>
              </a:spcBef>
            </a:pPr>
            <a:r>
              <a:rPr lang="en-US" sz="3017">
                <a:solidFill>
                  <a:srgbClr val="6928C3"/>
                </a:solidFill>
                <a:latin typeface="IBM Plex Sans Light"/>
              </a:rPr>
              <a:t>*Bn : only depends on the initial velocity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91870" y="9518375"/>
            <a:ext cx="1041649" cy="428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58"/>
              </a:lnSpc>
              <a:spcBef>
                <a:spcPct val="0"/>
              </a:spcBef>
            </a:pPr>
            <a:r>
              <a:rPr lang="en-US" sz="3017">
                <a:solidFill>
                  <a:srgbClr val="6928C3"/>
                </a:solidFill>
                <a:latin typeface="IBM Plex Sans"/>
              </a:rPr>
              <a:t>*IVBP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7332" y="9651999"/>
            <a:ext cx="8229470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Enjoyingmath_Calculating Differential Equation</a:t>
            </a:r>
            <a:r>
              <a:rPr lang="en-US" sz="1200">
                <a:solidFill>
                  <a:srgbClr val="121619"/>
                </a:solidFill>
                <a:latin typeface="IBM Plex Sans"/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595" y="1487943"/>
            <a:ext cx="7495486" cy="2339545"/>
          </a:xfrm>
          <a:custGeom>
            <a:avLst/>
            <a:gdLst/>
            <a:ahLst/>
            <a:cxnLst/>
            <a:rect r="r" b="b" t="t" l="l"/>
            <a:pathLst>
              <a:path h="2339545" w="7495486">
                <a:moveTo>
                  <a:pt x="0" y="0"/>
                </a:moveTo>
                <a:lnTo>
                  <a:pt x="7495486" y="0"/>
                </a:lnTo>
                <a:lnTo>
                  <a:pt x="7495486" y="2339545"/>
                </a:lnTo>
                <a:lnTo>
                  <a:pt x="0" y="23395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94588" y="1487943"/>
            <a:ext cx="8092033" cy="5466755"/>
          </a:xfrm>
          <a:custGeom>
            <a:avLst/>
            <a:gdLst/>
            <a:ahLst/>
            <a:cxnLst/>
            <a:rect r="r" b="b" t="t" l="l"/>
            <a:pathLst>
              <a:path h="5466755" w="8092033">
                <a:moveTo>
                  <a:pt x="0" y="0"/>
                </a:moveTo>
                <a:lnTo>
                  <a:pt x="8092033" y="0"/>
                </a:lnTo>
                <a:lnTo>
                  <a:pt x="8092033" y="5466755"/>
                </a:lnTo>
                <a:lnTo>
                  <a:pt x="0" y="5466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47202" y="5143500"/>
            <a:ext cx="5500272" cy="2318971"/>
          </a:xfrm>
          <a:custGeom>
            <a:avLst/>
            <a:gdLst/>
            <a:ahLst/>
            <a:cxnLst/>
            <a:rect r="r" b="b" t="t" l="l"/>
            <a:pathLst>
              <a:path h="2318971" w="5500272">
                <a:moveTo>
                  <a:pt x="0" y="0"/>
                </a:moveTo>
                <a:lnTo>
                  <a:pt x="5500272" y="0"/>
                </a:lnTo>
                <a:lnTo>
                  <a:pt x="5500272" y="2318971"/>
                </a:lnTo>
                <a:lnTo>
                  <a:pt x="0" y="23189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1640" y="8670417"/>
            <a:ext cx="14219456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IBM Plex Sans Light"/>
              </a:rPr>
              <a:t>⇒  Sound of Musical Instruments = 1 dimensional geometry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57332" y="9651999"/>
            <a:ext cx="8229470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Enjoyingmath_Calculating Differential Equation</a:t>
            </a:r>
            <a:r>
              <a:rPr lang="en-US" sz="1200">
                <a:solidFill>
                  <a:srgbClr val="121619"/>
                </a:solidFill>
                <a:latin typeface="IBM Plex Sans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513892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5578666" y="9319344"/>
            <a:ext cx="2252000" cy="701796"/>
          </a:xfrm>
          <a:custGeom>
            <a:avLst/>
            <a:gdLst/>
            <a:ahLst/>
            <a:cxnLst/>
            <a:rect r="r" b="b" t="t" l="l"/>
            <a:pathLst>
              <a:path h="701796" w="2252000">
                <a:moveTo>
                  <a:pt x="0" y="0"/>
                </a:moveTo>
                <a:lnTo>
                  <a:pt x="2252000" y="0"/>
                </a:lnTo>
                <a:lnTo>
                  <a:pt x="2252000" y="701796"/>
                </a:lnTo>
                <a:lnTo>
                  <a:pt x="0" y="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" t="0" r="-26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96925" y="9626177"/>
            <a:ext cx="8229470" cy="3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IBM Quantum / © 2020 IBM Corporation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62187" y="5566496"/>
            <a:ext cx="13055433" cy="1978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Section 02 : Qmuvi Audio-Visual Use Cases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 </a:t>
            </a:r>
            <a:r>
              <a:rPr lang="en-US" sz="3550">
                <a:solidFill>
                  <a:srgbClr val="121619"/>
                </a:solidFill>
                <a:latin typeface="Arimo Bold"/>
              </a:rPr>
              <a:t>- No noise + Q autoencoder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 </a:t>
            </a:r>
            <a:r>
              <a:rPr lang="en-US" sz="3550">
                <a:solidFill>
                  <a:srgbClr val="121619"/>
                </a:solidFill>
                <a:latin typeface="Arimo Bold"/>
              </a:rPr>
              <a:t>- Q deploarizing error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 </a:t>
            </a:r>
            <a:r>
              <a:rPr lang="en-US" sz="3550">
                <a:solidFill>
                  <a:srgbClr val="121619"/>
                </a:solidFill>
                <a:latin typeface="Arimo Bold"/>
              </a:rPr>
              <a:t>- Q deploarizing error + Q autoencoder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62187" y="2578685"/>
            <a:ext cx="13055433" cy="2463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Section 01 : Used Package Behavior Principles   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 </a:t>
            </a:r>
            <a:r>
              <a:rPr lang="en-US" sz="3550">
                <a:solidFill>
                  <a:srgbClr val="121619"/>
                </a:solidFill>
                <a:latin typeface="Arimo Bold"/>
              </a:rPr>
              <a:t>- Qmuvi 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121619"/>
                </a:solidFill>
                <a:latin typeface="Arimo Bold"/>
              </a:rPr>
              <a:t> - How Qmuvi works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121619"/>
                </a:solidFill>
                <a:latin typeface="Arimo Bold"/>
              </a:rPr>
              <a:t> - Q deploarizing error  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121619"/>
                </a:solidFill>
                <a:latin typeface="Arimo Bold"/>
              </a:rPr>
              <a:t> - Q autoencoder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22437" y="1047750"/>
            <a:ext cx="17760766" cy="100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Section 00 : Introducing how to convert formulas &amp; quantum circuits into music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 </a:t>
            </a:r>
            <a:r>
              <a:rPr lang="en-US" sz="3550">
                <a:solidFill>
                  <a:srgbClr val="000000"/>
                </a:solidFill>
                <a:latin typeface="Arimo Bold"/>
              </a:rPr>
              <a:t>- How to represent Quantum Circuits with music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659807" y="7972546"/>
            <a:ext cx="13055433" cy="1492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Section 03 : New approach to solve differential equations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 </a:t>
            </a:r>
            <a:r>
              <a:rPr lang="en-US" sz="3550">
                <a:solidFill>
                  <a:srgbClr val="000000"/>
                </a:solidFill>
                <a:latin typeface="Arimo Bold"/>
              </a:rPr>
              <a:t>- Wave Equation by Fourier Series Method</a:t>
            </a:r>
          </a:p>
          <a:p>
            <a:pPr>
              <a:lnSpc>
                <a:spcPts val="3834"/>
              </a:lnSpc>
            </a:pPr>
            <a:r>
              <a:rPr lang="en-US" sz="3550">
                <a:solidFill>
                  <a:srgbClr val="000000"/>
                </a:solidFill>
                <a:latin typeface="Arimo Bold"/>
              </a:rPr>
              <a:t> - How to solve linear equations with quantum circuit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3715240" y="6965623"/>
            <a:ext cx="4172541" cy="3055517"/>
          </a:xfrm>
          <a:custGeom>
            <a:avLst/>
            <a:gdLst/>
            <a:ahLst/>
            <a:cxnLst/>
            <a:rect r="r" b="b" t="t" l="l"/>
            <a:pathLst>
              <a:path h="3055517" w="4172541">
                <a:moveTo>
                  <a:pt x="0" y="0"/>
                </a:moveTo>
                <a:lnTo>
                  <a:pt x="4172541" y="0"/>
                </a:lnTo>
                <a:lnTo>
                  <a:pt x="4172541" y="3055517"/>
                </a:lnTo>
                <a:lnTo>
                  <a:pt x="0" y="3055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" r="0" b="-31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25351" y="2832521"/>
            <a:ext cx="1760180" cy="1970516"/>
          </a:xfrm>
          <a:custGeom>
            <a:avLst/>
            <a:gdLst/>
            <a:ahLst/>
            <a:cxnLst/>
            <a:rect r="r" b="b" t="t" l="l"/>
            <a:pathLst>
              <a:path h="1970516" w="1760180">
                <a:moveTo>
                  <a:pt x="0" y="0"/>
                </a:moveTo>
                <a:lnTo>
                  <a:pt x="1760181" y="0"/>
                </a:lnTo>
                <a:lnTo>
                  <a:pt x="1760181" y="1970516"/>
                </a:lnTo>
                <a:lnTo>
                  <a:pt x="0" y="197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9153" y="3355240"/>
            <a:ext cx="3051805" cy="925079"/>
          </a:xfrm>
          <a:custGeom>
            <a:avLst/>
            <a:gdLst/>
            <a:ahLst/>
            <a:cxnLst/>
            <a:rect r="r" b="b" t="t" l="l"/>
            <a:pathLst>
              <a:path h="925079" w="3051805">
                <a:moveTo>
                  <a:pt x="0" y="0"/>
                </a:moveTo>
                <a:lnTo>
                  <a:pt x="3051806" y="0"/>
                </a:lnTo>
                <a:lnTo>
                  <a:pt x="3051806" y="925078"/>
                </a:lnTo>
                <a:lnTo>
                  <a:pt x="0" y="925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98253" y="5605907"/>
            <a:ext cx="4288164" cy="1352950"/>
          </a:xfrm>
          <a:custGeom>
            <a:avLst/>
            <a:gdLst/>
            <a:ahLst/>
            <a:cxnLst/>
            <a:rect r="r" b="b" t="t" l="l"/>
            <a:pathLst>
              <a:path h="1352950" w="4288164">
                <a:moveTo>
                  <a:pt x="0" y="0"/>
                </a:moveTo>
                <a:lnTo>
                  <a:pt x="4288164" y="0"/>
                </a:lnTo>
                <a:lnTo>
                  <a:pt x="4288164" y="1352950"/>
                </a:lnTo>
                <a:lnTo>
                  <a:pt x="0" y="13529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41305" y="5605907"/>
            <a:ext cx="5882982" cy="1502580"/>
          </a:xfrm>
          <a:custGeom>
            <a:avLst/>
            <a:gdLst/>
            <a:ahLst/>
            <a:cxnLst/>
            <a:rect r="r" b="b" t="t" l="l"/>
            <a:pathLst>
              <a:path h="1502580" w="5882982">
                <a:moveTo>
                  <a:pt x="0" y="0"/>
                </a:moveTo>
                <a:lnTo>
                  <a:pt x="5882983" y="0"/>
                </a:lnTo>
                <a:lnTo>
                  <a:pt x="5882983" y="1502580"/>
                </a:lnTo>
                <a:lnTo>
                  <a:pt x="0" y="15025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175735" y="4633812"/>
            <a:ext cx="0" cy="101937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6722249" y="6376247"/>
            <a:ext cx="10193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17253" y="7631977"/>
            <a:ext cx="4107154" cy="1626323"/>
          </a:xfrm>
          <a:custGeom>
            <a:avLst/>
            <a:gdLst/>
            <a:ahLst/>
            <a:cxnLst/>
            <a:rect r="r" b="b" t="t" l="l"/>
            <a:pathLst>
              <a:path h="1626323" w="4107154">
                <a:moveTo>
                  <a:pt x="0" y="0"/>
                </a:moveTo>
                <a:lnTo>
                  <a:pt x="4107154" y="0"/>
                </a:lnTo>
                <a:lnTo>
                  <a:pt x="4107154" y="1626323"/>
                </a:lnTo>
                <a:lnTo>
                  <a:pt x="0" y="16263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22524" y="7387444"/>
            <a:ext cx="9354279" cy="1870856"/>
          </a:xfrm>
          <a:custGeom>
            <a:avLst/>
            <a:gdLst/>
            <a:ahLst/>
            <a:cxnLst/>
            <a:rect r="r" b="b" t="t" l="l"/>
            <a:pathLst>
              <a:path h="1870856" w="9354279">
                <a:moveTo>
                  <a:pt x="0" y="0"/>
                </a:moveTo>
                <a:lnTo>
                  <a:pt x="9354279" y="0"/>
                </a:lnTo>
                <a:lnTo>
                  <a:pt x="9354279" y="1870856"/>
                </a:lnTo>
                <a:lnTo>
                  <a:pt x="0" y="18708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758571"/>
            <a:ext cx="12376488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4200">
                <a:solidFill>
                  <a:srgbClr val="6928C3"/>
                </a:solidFill>
                <a:latin typeface="IBM Plex Sans Light"/>
              </a:rPr>
              <a:t>How to solve linear equations with quantum circuits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997625"/>
            <a:ext cx="7564847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6928C3"/>
                </a:solidFill>
                <a:latin typeface="IBM Plex Sans Light"/>
              </a:rPr>
              <a:t>Setting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79924" y="3589612"/>
            <a:ext cx="11208172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A, n by n, hermitian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56685" y="4841137"/>
            <a:ext cx="921136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?S.D.</a:t>
            </a:r>
          </a:p>
        </p:txBody>
      </p:sp>
      <p:sp>
        <p:nvSpPr>
          <p:cNvPr name="AutoShape 14" id="14"/>
          <p:cNvSpPr/>
          <p:nvPr/>
        </p:nvSpPr>
        <p:spPr>
          <a:xfrm flipH="true">
            <a:off x="916876" y="4633717"/>
            <a:ext cx="19050" cy="38113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5" id="15"/>
          <p:cNvSpPr txBox="true"/>
          <p:nvPr/>
        </p:nvSpPr>
        <p:spPr>
          <a:xfrm rot="0">
            <a:off x="33840" y="6880321"/>
            <a:ext cx="921136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L.C.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57332" y="9651999"/>
            <a:ext cx="8229470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Solving linear systems of equations using HHL and its Qiskit implementation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4624" y="1447994"/>
            <a:ext cx="2653192" cy="1666927"/>
          </a:xfrm>
          <a:custGeom>
            <a:avLst/>
            <a:gdLst/>
            <a:ahLst/>
            <a:cxnLst/>
            <a:rect r="r" b="b" t="t" l="l"/>
            <a:pathLst>
              <a:path h="1666927" w="2653192">
                <a:moveTo>
                  <a:pt x="0" y="0"/>
                </a:moveTo>
                <a:lnTo>
                  <a:pt x="2653192" y="0"/>
                </a:lnTo>
                <a:lnTo>
                  <a:pt x="2653192" y="1666927"/>
                </a:lnTo>
                <a:lnTo>
                  <a:pt x="0" y="1666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4624" y="3935999"/>
            <a:ext cx="6993290" cy="907993"/>
          </a:xfrm>
          <a:custGeom>
            <a:avLst/>
            <a:gdLst/>
            <a:ahLst/>
            <a:cxnLst/>
            <a:rect r="r" b="b" t="t" l="l"/>
            <a:pathLst>
              <a:path h="907993" w="6993290">
                <a:moveTo>
                  <a:pt x="0" y="0"/>
                </a:moveTo>
                <a:lnTo>
                  <a:pt x="6993291" y="0"/>
                </a:lnTo>
                <a:lnTo>
                  <a:pt x="6993291" y="907992"/>
                </a:lnTo>
                <a:lnTo>
                  <a:pt x="0" y="9079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485418" y="3234818"/>
            <a:ext cx="5301965" cy="2310353"/>
          </a:xfrm>
          <a:custGeom>
            <a:avLst/>
            <a:gdLst/>
            <a:ahLst/>
            <a:cxnLst/>
            <a:rect r="r" b="b" t="t" l="l"/>
            <a:pathLst>
              <a:path h="2310353" w="5301965">
                <a:moveTo>
                  <a:pt x="0" y="0"/>
                </a:moveTo>
                <a:lnTo>
                  <a:pt x="5301965" y="0"/>
                </a:lnTo>
                <a:lnTo>
                  <a:pt x="5301965" y="2310354"/>
                </a:lnTo>
                <a:lnTo>
                  <a:pt x="0" y="2310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15658" y="5755453"/>
            <a:ext cx="8125495" cy="1523530"/>
          </a:xfrm>
          <a:custGeom>
            <a:avLst/>
            <a:gdLst/>
            <a:ahLst/>
            <a:cxnLst/>
            <a:rect r="r" b="b" t="t" l="l"/>
            <a:pathLst>
              <a:path h="1523530" w="8125495">
                <a:moveTo>
                  <a:pt x="0" y="0"/>
                </a:moveTo>
                <a:lnTo>
                  <a:pt x="8125495" y="0"/>
                </a:lnTo>
                <a:lnTo>
                  <a:pt x="8125495" y="1523530"/>
                </a:lnTo>
                <a:lnTo>
                  <a:pt x="0" y="1523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71898" y="5851707"/>
            <a:ext cx="3387402" cy="1427276"/>
          </a:xfrm>
          <a:custGeom>
            <a:avLst/>
            <a:gdLst/>
            <a:ahLst/>
            <a:cxnLst/>
            <a:rect r="r" b="b" t="t" l="l"/>
            <a:pathLst>
              <a:path h="1427276" w="3387402">
                <a:moveTo>
                  <a:pt x="0" y="0"/>
                </a:moveTo>
                <a:lnTo>
                  <a:pt x="3387402" y="0"/>
                </a:lnTo>
                <a:lnTo>
                  <a:pt x="3387402" y="1427276"/>
                </a:lnTo>
                <a:lnTo>
                  <a:pt x="0" y="1427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11769913" y="6498168"/>
            <a:ext cx="10193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028700" y="534266"/>
            <a:ext cx="7564847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6928C3"/>
                </a:solidFill>
                <a:latin typeface="IBM Plex Sans Light"/>
              </a:rPr>
              <a:t>HHL algorithm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9781" y="1578223"/>
            <a:ext cx="1686540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step 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42927" y="1486094"/>
            <a:ext cx="6646361" cy="145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1st register: nl</a:t>
            </a:r>
          </a:p>
          <a:p>
            <a:pPr>
              <a:lnSpc>
                <a:spcPts val="3801"/>
              </a:lnSpc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2nd register: nb, </a:t>
            </a:r>
            <a:r>
              <a:rPr lang="en-US" sz="3519">
                <a:solidFill>
                  <a:srgbClr val="000000"/>
                </a:solidFill>
                <a:latin typeface="IBM Plex Sans Light"/>
              </a:rPr>
              <a:t>N</a:t>
            </a:r>
            <a:r>
              <a:rPr lang="en-US" sz="3519">
                <a:solidFill>
                  <a:srgbClr val="000000"/>
                </a:solidFill>
                <a:latin typeface="IBM Plex Sans Light"/>
              </a:rPr>
              <a:t>=2</a:t>
            </a:r>
            <a:r>
              <a:rPr lang="en-US" sz="3519">
                <a:solidFill>
                  <a:srgbClr val="000000"/>
                </a:solidFill>
                <a:latin typeface="IBM Plex Sans Light"/>
              </a:rPr>
              <a:t>n</a:t>
            </a:r>
            <a:r>
              <a:rPr lang="en-US" sz="3519">
                <a:solidFill>
                  <a:srgbClr val="000000"/>
                </a:solidFill>
                <a:latin typeface="IBM Plex Sans Light"/>
              </a:rPr>
              <a:t>b</a:t>
            </a:r>
            <a:r>
              <a:rPr lang="en-US" sz="3519">
                <a:solidFill>
                  <a:srgbClr val="000000"/>
                </a:solidFill>
                <a:latin typeface="IBM Plex Sans Light"/>
              </a:rPr>
              <a:t>​</a:t>
            </a:r>
          </a:p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3rd register: assistant qubit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6888" y="4161828"/>
            <a:ext cx="1288530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here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9781" y="4161828"/>
            <a:ext cx="1686540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step 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9781" y="6289051"/>
            <a:ext cx="1686540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step 3.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782987" y="7607060"/>
            <a:ext cx="5058165" cy="2679940"/>
          </a:xfrm>
          <a:custGeom>
            <a:avLst/>
            <a:gdLst/>
            <a:ahLst/>
            <a:cxnLst/>
            <a:rect r="r" b="b" t="t" l="l"/>
            <a:pathLst>
              <a:path h="2679940" w="5058165">
                <a:moveTo>
                  <a:pt x="0" y="0"/>
                </a:moveTo>
                <a:lnTo>
                  <a:pt x="5058166" y="0"/>
                </a:lnTo>
                <a:lnTo>
                  <a:pt x="5058166" y="2679940"/>
                </a:lnTo>
                <a:lnTo>
                  <a:pt x="0" y="26799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62998" y="8802875"/>
            <a:ext cx="1526290" cy="892293"/>
          </a:xfrm>
          <a:custGeom>
            <a:avLst/>
            <a:gdLst/>
            <a:ahLst/>
            <a:cxnLst/>
            <a:rect r="r" b="b" t="t" l="l"/>
            <a:pathLst>
              <a:path h="892293" w="1526290">
                <a:moveTo>
                  <a:pt x="0" y="0"/>
                </a:moveTo>
                <a:lnTo>
                  <a:pt x="1526290" y="0"/>
                </a:lnTo>
                <a:lnTo>
                  <a:pt x="1526290" y="892293"/>
                </a:lnTo>
                <a:lnTo>
                  <a:pt x="0" y="8922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10157" y="8308441"/>
            <a:ext cx="1686540" cy="494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01"/>
              </a:lnSpc>
              <a:spcBef>
                <a:spcPct val="0"/>
              </a:spcBef>
            </a:pPr>
            <a:r>
              <a:rPr lang="en-US" sz="3519">
                <a:solidFill>
                  <a:srgbClr val="000000"/>
                </a:solidFill>
                <a:latin typeface="IBM Plex Sans Light"/>
              </a:rPr>
              <a:t>step 4.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57332" y="9651999"/>
            <a:ext cx="8229470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Solving linear systems of equations using HHL and its Qiskit implementation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66073" y="186619"/>
            <a:ext cx="12538741" cy="1855421"/>
          </a:xfrm>
          <a:custGeom>
            <a:avLst/>
            <a:gdLst/>
            <a:ahLst/>
            <a:cxnLst/>
            <a:rect r="r" b="b" t="t" l="l"/>
            <a:pathLst>
              <a:path h="1855421" w="12538741">
                <a:moveTo>
                  <a:pt x="0" y="0"/>
                </a:moveTo>
                <a:lnTo>
                  <a:pt x="12538742" y="0"/>
                </a:lnTo>
                <a:lnTo>
                  <a:pt x="12538742" y="1855421"/>
                </a:lnTo>
                <a:lnTo>
                  <a:pt x="0" y="1855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85792" y="2042040"/>
            <a:ext cx="5900093" cy="3325507"/>
          </a:xfrm>
          <a:custGeom>
            <a:avLst/>
            <a:gdLst/>
            <a:ahLst/>
            <a:cxnLst/>
            <a:rect r="r" b="b" t="t" l="l"/>
            <a:pathLst>
              <a:path h="3325507" w="5900093">
                <a:moveTo>
                  <a:pt x="0" y="0"/>
                </a:moveTo>
                <a:lnTo>
                  <a:pt x="5900094" y="0"/>
                </a:lnTo>
                <a:lnTo>
                  <a:pt x="5900094" y="3325507"/>
                </a:lnTo>
                <a:lnTo>
                  <a:pt x="0" y="33255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9517" y="2042040"/>
            <a:ext cx="12214181" cy="3358900"/>
          </a:xfrm>
          <a:custGeom>
            <a:avLst/>
            <a:gdLst/>
            <a:ahLst/>
            <a:cxnLst/>
            <a:rect r="r" b="b" t="t" l="l"/>
            <a:pathLst>
              <a:path h="3358900" w="12214181">
                <a:moveTo>
                  <a:pt x="0" y="0"/>
                </a:moveTo>
                <a:lnTo>
                  <a:pt x="12214181" y="0"/>
                </a:lnTo>
                <a:lnTo>
                  <a:pt x="12214181" y="3358900"/>
                </a:lnTo>
                <a:lnTo>
                  <a:pt x="0" y="3358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7423" y="5595471"/>
            <a:ext cx="12418369" cy="4019630"/>
          </a:xfrm>
          <a:custGeom>
            <a:avLst/>
            <a:gdLst/>
            <a:ahLst/>
            <a:cxnLst/>
            <a:rect r="r" b="b" t="t" l="l"/>
            <a:pathLst>
              <a:path h="4019630" w="12418369">
                <a:moveTo>
                  <a:pt x="0" y="0"/>
                </a:moveTo>
                <a:lnTo>
                  <a:pt x="12418369" y="0"/>
                </a:lnTo>
                <a:lnTo>
                  <a:pt x="12418369" y="4019630"/>
                </a:lnTo>
                <a:lnTo>
                  <a:pt x="0" y="4019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35357" y="526446"/>
            <a:ext cx="864691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6"/>
              </a:lnSpc>
              <a:spcBef>
                <a:spcPct val="0"/>
              </a:spcBef>
            </a:pPr>
            <a:r>
              <a:rPr lang="en-US" sz="4200">
                <a:solidFill>
                  <a:srgbClr val="6928C3"/>
                </a:solidFill>
                <a:latin typeface="IBM Plex Sans Light"/>
              </a:rPr>
              <a:t>e.g.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7332" y="9651999"/>
            <a:ext cx="8229470" cy="18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Solving linear systems of equations using HHL and its Qiskit implementation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3076" y="564411"/>
            <a:ext cx="4604822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>
                <a:solidFill>
                  <a:srgbClr val="6928C3"/>
                </a:solidFill>
                <a:latin typeface="Arimo Bold"/>
              </a:rPr>
              <a:t>Sources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05888" y="2319871"/>
            <a:ext cx="16676224" cy="680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Qmuvi 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Qiskit - The Quantum Autoencoder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Qiskit - Building Noise Models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Qiskit - Depolarizing_error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More Quantum Noise and Distance Measures for Quantum Information(some of ch8 and ch9)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Ulam stability of linear differential equations using Fourier transform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Enjoyingmath_Calculating Differential Equation 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Solving linear systems of equations using HHL and its Qiskit implementation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Fourier series - Wikipedia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quantumaudio 0.0.2, Quantum Representations of Audio in Qiskit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Quantum inspire - cQASM: Error models</a:t>
            </a:r>
          </a:p>
          <a:p>
            <a:pPr>
              <a:lnSpc>
                <a:spcPts val="3830"/>
              </a:lnSpc>
            </a:pPr>
            <a:r>
              <a:rPr lang="en-US" sz="2901">
                <a:solidFill>
                  <a:srgbClr val="121619"/>
                </a:solidFill>
                <a:latin typeface="Arimo Bold"/>
              </a:rPr>
              <a:t>Quantum the open journal for quantum science - </a:t>
            </a:r>
            <a:r>
              <a:rPr lang="en-US" sz="2901">
                <a:solidFill>
                  <a:srgbClr val="121619"/>
                </a:solidFill>
                <a:latin typeface="Arimo Bold"/>
                <a:hlinkClick r:id="rId2" tooltip="https://quantum-journal.org/papers/q-2023-03-09-942/#"/>
              </a:rPr>
              <a:t>Quantum Error Correction with Quantum Autoencoders</a:t>
            </a:r>
          </a:p>
          <a:p>
            <a:pPr algn="l">
              <a:lnSpc>
                <a:spcPts val="383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7805137" y="4904910"/>
            <a:ext cx="2077221" cy="600506"/>
          </a:xfrm>
          <a:custGeom>
            <a:avLst/>
            <a:gdLst/>
            <a:ahLst/>
            <a:cxnLst/>
            <a:rect r="r" b="b" t="t" l="l"/>
            <a:pathLst>
              <a:path h="600506" w="2077221">
                <a:moveTo>
                  <a:pt x="0" y="0"/>
                </a:moveTo>
                <a:lnTo>
                  <a:pt x="2077221" y="0"/>
                </a:lnTo>
                <a:lnTo>
                  <a:pt x="2077221" y="600506"/>
                </a:lnTo>
                <a:lnTo>
                  <a:pt x="0" y="6005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68939" y="2235275"/>
            <a:ext cx="9537680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>
                <a:solidFill>
                  <a:srgbClr val="6928C3"/>
                </a:solidFill>
                <a:latin typeface="Arimo Bold"/>
              </a:rPr>
              <a:t>Music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68939" y="7072055"/>
            <a:ext cx="9537680" cy="1160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8000">
                <a:solidFill>
                  <a:srgbClr val="6928C3"/>
                </a:solidFill>
                <a:latin typeface="Arimo Bold"/>
              </a:rPr>
              <a:t>Quantum Circuits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33620"/>
            <a:ext cx="16323871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00 - How to represent Quantum Circuits with music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20032" y="47625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45517" y="2879201"/>
            <a:ext cx="5297030" cy="4261979"/>
          </a:xfrm>
          <a:custGeom>
            <a:avLst/>
            <a:gdLst/>
            <a:ahLst/>
            <a:cxnLst/>
            <a:rect r="r" b="b" t="t" l="l"/>
            <a:pathLst>
              <a:path h="4261979" w="5297030">
                <a:moveTo>
                  <a:pt x="0" y="0"/>
                </a:moveTo>
                <a:lnTo>
                  <a:pt x="5297031" y="0"/>
                </a:lnTo>
                <a:lnTo>
                  <a:pt x="5297031" y="4261979"/>
                </a:lnTo>
                <a:lnTo>
                  <a:pt x="0" y="4261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20228" y="2980427"/>
            <a:ext cx="5297030" cy="4261979"/>
          </a:xfrm>
          <a:custGeom>
            <a:avLst/>
            <a:gdLst/>
            <a:ahLst/>
            <a:cxnLst/>
            <a:rect r="r" b="b" t="t" l="l"/>
            <a:pathLst>
              <a:path h="4261979" w="5297030">
                <a:moveTo>
                  <a:pt x="0" y="0"/>
                </a:moveTo>
                <a:lnTo>
                  <a:pt x="5297031" y="0"/>
                </a:lnTo>
                <a:lnTo>
                  <a:pt x="5297031" y="4261979"/>
                </a:lnTo>
                <a:lnTo>
                  <a:pt x="0" y="4261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00853" y="2980427"/>
            <a:ext cx="3966914" cy="4059527"/>
          </a:xfrm>
          <a:custGeom>
            <a:avLst/>
            <a:gdLst/>
            <a:ahLst/>
            <a:cxnLst/>
            <a:rect r="r" b="b" t="t" l="l"/>
            <a:pathLst>
              <a:path h="4059527" w="3966914">
                <a:moveTo>
                  <a:pt x="0" y="0"/>
                </a:moveTo>
                <a:lnTo>
                  <a:pt x="3966914" y="0"/>
                </a:lnTo>
                <a:lnTo>
                  <a:pt x="3966914" y="4059527"/>
                </a:lnTo>
                <a:lnTo>
                  <a:pt x="0" y="4059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400000">
            <a:off x="6071948" y="4738602"/>
            <a:ext cx="814766" cy="1357944"/>
          </a:xfrm>
          <a:custGeom>
            <a:avLst/>
            <a:gdLst/>
            <a:ahLst/>
            <a:cxnLst/>
            <a:rect r="r" b="b" t="t" l="l"/>
            <a:pathLst>
              <a:path h="1357944" w="814766">
                <a:moveTo>
                  <a:pt x="0" y="0"/>
                </a:moveTo>
                <a:lnTo>
                  <a:pt x="814766" y="0"/>
                </a:lnTo>
                <a:lnTo>
                  <a:pt x="814766" y="1357944"/>
                </a:lnTo>
                <a:lnTo>
                  <a:pt x="0" y="135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00000">
            <a:off x="13014498" y="4839828"/>
            <a:ext cx="814766" cy="1357944"/>
          </a:xfrm>
          <a:custGeom>
            <a:avLst/>
            <a:gdLst/>
            <a:ahLst/>
            <a:cxnLst/>
            <a:rect r="r" b="b" t="t" l="l"/>
            <a:pathLst>
              <a:path h="1357944" w="814766">
                <a:moveTo>
                  <a:pt x="0" y="0"/>
                </a:moveTo>
                <a:lnTo>
                  <a:pt x="814766" y="0"/>
                </a:lnTo>
                <a:lnTo>
                  <a:pt x="814766" y="1357944"/>
                </a:lnTo>
                <a:lnTo>
                  <a:pt x="0" y="13579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052423"/>
            <a:ext cx="5813142" cy="2622131"/>
          </a:xfrm>
          <a:custGeom>
            <a:avLst/>
            <a:gdLst/>
            <a:ahLst/>
            <a:cxnLst/>
            <a:rect r="r" b="b" t="t" l="l"/>
            <a:pathLst>
              <a:path h="2622131" w="5813142">
                <a:moveTo>
                  <a:pt x="0" y="0"/>
                </a:moveTo>
                <a:lnTo>
                  <a:pt x="5813142" y="0"/>
                </a:lnTo>
                <a:lnTo>
                  <a:pt x="5813142" y="2622131"/>
                </a:lnTo>
                <a:lnTo>
                  <a:pt x="0" y="26221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5" t="0" r="-119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36091" y="4052423"/>
            <a:ext cx="4657796" cy="3125001"/>
          </a:xfrm>
          <a:custGeom>
            <a:avLst/>
            <a:gdLst/>
            <a:ahLst/>
            <a:cxnLst/>
            <a:rect r="r" b="b" t="t" l="l"/>
            <a:pathLst>
              <a:path h="3125001" w="4657796">
                <a:moveTo>
                  <a:pt x="0" y="0"/>
                </a:moveTo>
                <a:lnTo>
                  <a:pt x="4657796" y="0"/>
                </a:lnTo>
                <a:lnTo>
                  <a:pt x="4657796" y="3125001"/>
                </a:lnTo>
                <a:lnTo>
                  <a:pt x="0" y="31250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96587" y="3800158"/>
            <a:ext cx="5709872" cy="3629531"/>
          </a:xfrm>
          <a:custGeom>
            <a:avLst/>
            <a:gdLst/>
            <a:ahLst/>
            <a:cxnLst/>
            <a:rect r="r" b="b" t="t" l="l"/>
            <a:pathLst>
              <a:path h="3629531" w="5709872">
                <a:moveTo>
                  <a:pt x="0" y="0"/>
                </a:moveTo>
                <a:lnTo>
                  <a:pt x="5709871" y="0"/>
                </a:lnTo>
                <a:lnTo>
                  <a:pt x="5709871" y="3629531"/>
                </a:lnTo>
                <a:lnTo>
                  <a:pt x="0" y="36295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21317" y="2519723"/>
            <a:ext cx="3258256" cy="52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1. Sampling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68467" y="2519723"/>
            <a:ext cx="3993044" cy="52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2. Quantization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15045" y="2519723"/>
            <a:ext cx="6472955" cy="52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34"/>
              </a:lnSpc>
            </a:pPr>
            <a:r>
              <a:rPr lang="en-US" sz="3550">
                <a:solidFill>
                  <a:srgbClr val="6928C3"/>
                </a:solidFill>
                <a:latin typeface="Arimo Bold"/>
              </a:rPr>
              <a:t>3. Convert to Quantum Circuit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513892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5578666" y="9319344"/>
            <a:ext cx="2252000" cy="701796"/>
          </a:xfrm>
          <a:custGeom>
            <a:avLst/>
            <a:gdLst/>
            <a:ahLst/>
            <a:cxnLst/>
            <a:rect r="r" b="b" t="t" l="l"/>
            <a:pathLst>
              <a:path h="701796" w="2252000">
                <a:moveTo>
                  <a:pt x="0" y="0"/>
                </a:moveTo>
                <a:lnTo>
                  <a:pt x="2252000" y="0"/>
                </a:lnTo>
                <a:lnTo>
                  <a:pt x="2252000" y="701796"/>
                </a:lnTo>
                <a:lnTo>
                  <a:pt x="0" y="7017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6" t="0" r="-26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3283035" y="1891279"/>
            <a:ext cx="11915650" cy="6539460"/>
          </a:xfrm>
          <a:custGeom>
            <a:avLst/>
            <a:gdLst/>
            <a:ahLst/>
            <a:cxnLst/>
            <a:rect r="r" b="b" t="t" l="l"/>
            <a:pathLst>
              <a:path h="6539460" w="11915650">
                <a:moveTo>
                  <a:pt x="0" y="0"/>
                </a:moveTo>
                <a:lnTo>
                  <a:pt x="11915650" y="0"/>
                </a:lnTo>
                <a:lnTo>
                  <a:pt x="11915650" y="6539460"/>
                </a:lnTo>
                <a:lnTo>
                  <a:pt x="0" y="653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261969" y="9823429"/>
            <a:ext cx="8229470" cy="333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9"/>
              </a:lnSpc>
            </a:pPr>
            <a:r>
              <a:rPr lang="en-US" sz="1200">
                <a:solidFill>
                  <a:srgbClr val="121619"/>
                </a:solidFill>
                <a:latin typeface="IBM Plex Sans"/>
              </a:rPr>
              <a:t>IBM Quantum / © 2020 IBM Corporation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554060" y="656382"/>
            <a:ext cx="974139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01 - Qmuvi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10464039">
            <a:off x="358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10464039">
            <a:off x="4016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10464039">
            <a:off x="4473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10464039">
            <a:off x="4930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10464039">
            <a:off x="8588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10464039">
            <a:off x="9045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rot="10464039">
            <a:off x="9502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rot="10464039">
            <a:off x="131604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rot="10464039">
            <a:off x="136176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10464039">
            <a:off x="14074819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10464039">
            <a:off x="17732283" y="-129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10464039">
            <a:off x="358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10464039">
            <a:off x="4016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10464039">
            <a:off x="4473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10464039">
            <a:off x="4930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rot="10464039">
            <a:off x="8588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10464039">
            <a:off x="9045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rot="10464039">
            <a:off x="9502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rot="10464039">
            <a:off x="131604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rot="10464039">
            <a:off x="136176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rot="10464039">
            <a:off x="14074819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rot="10464039">
            <a:off x="17732283" y="10416540"/>
            <a:ext cx="195242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rot="10476641">
            <a:off x="-230193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rot="10476641">
            <a:off x="-230193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10476641">
            <a:off x="-230193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 rot="10476641">
            <a:off x="-230193" y="514198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 rot="10476641">
            <a:off x="-230193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rot="10476641">
            <a:off x="-230193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rot="10476641">
            <a:off x="-230193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10476641">
            <a:off x="-230193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 rot="10476641">
            <a:off x="-230193" y="9804400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rot="10476641">
            <a:off x="18315367" y="130759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rot="10476641">
            <a:off x="18315367" y="257860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5" id="35"/>
          <p:cNvSpPr/>
          <p:nvPr/>
        </p:nvSpPr>
        <p:spPr>
          <a:xfrm rot="10476641">
            <a:off x="18315367" y="38587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6" id="36"/>
          <p:cNvSpPr/>
          <p:nvPr/>
        </p:nvSpPr>
        <p:spPr>
          <a:xfrm rot="10476641">
            <a:off x="18315367" y="513892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rot="10476641">
            <a:off x="18315367" y="64190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rot="10476641">
            <a:off x="18315367" y="769924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10476641">
            <a:off x="18315367" y="8988552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rot="10476641">
            <a:off x="18315367" y="47548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rot="10476641">
            <a:off x="18315367" y="9802368"/>
            <a:ext cx="202827" cy="0"/>
          </a:xfrm>
          <a:prstGeom prst="line">
            <a:avLst/>
          </a:prstGeom>
          <a:ln cap="rnd" w="9525">
            <a:solidFill>
              <a:srgbClr val="BEBEB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7805350" y="2023844"/>
            <a:ext cx="5999731" cy="2999865"/>
          </a:xfrm>
          <a:custGeom>
            <a:avLst/>
            <a:gdLst/>
            <a:ahLst/>
            <a:cxnLst/>
            <a:rect r="r" b="b" t="t" l="l"/>
            <a:pathLst>
              <a:path h="2999865" w="5999731">
                <a:moveTo>
                  <a:pt x="0" y="0"/>
                </a:moveTo>
                <a:lnTo>
                  <a:pt x="5999731" y="0"/>
                </a:lnTo>
                <a:lnTo>
                  <a:pt x="5999731" y="2999865"/>
                </a:lnTo>
                <a:lnTo>
                  <a:pt x="0" y="29998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7827036" y="4979696"/>
            <a:ext cx="10399731" cy="3746962"/>
          </a:xfrm>
          <a:custGeom>
            <a:avLst/>
            <a:gdLst/>
            <a:ahLst/>
            <a:cxnLst/>
            <a:rect r="r" b="b" t="t" l="l"/>
            <a:pathLst>
              <a:path h="3746962" w="10399731">
                <a:moveTo>
                  <a:pt x="0" y="0"/>
                </a:moveTo>
                <a:lnTo>
                  <a:pt x="10399731" y="0"/>
                </a:lnTo>
                <a:lnTo>
                  <a:pt x="10399731" y="3746962"/>
                </a:lnTo>
                <a:lnTo>
                  <a:pt x="0" y="374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684885" y="2269647"/>
            <a:ext cx="7053550" cy="5420097"/>
          </a:xfrm>
          <a:custGeom>
            <a:avLst/>
            <a:gdLst/>
            <a:ahLst/>
            <a:cxnLst/>
            <a:rect r="r" b="b" t="t" l="l"/>
            <a:pathLst>
              <a:path h="5420097" w="7053550">
                <a:moveTo>
                  <a:pt x="0" y="0"/>
                </a:moveTo>
                <a:lnTo>
                  <a:pt x="7053550" y="0"/>
                </a:lnTo>
                <a:lnTo>
                  <a:pt x="7053550" y="5420097"/>
                </a:lnTo>
                <a:lnTo>
                  <a:pt x="0" y="54200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554060" y="656382"/>
            <a:ext cx="974139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01 - How Qmuvi Works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3402" y="2792647"/>
            <a:ext cx="13364169" cy="5457336"/>
          </a:xfrm>
          <a:custGeom>
            <a:avLst/>
            <a:gdLst/>
            <a:ahLst/>
            <a:cxnLst/>
            <a:rect r="r" b="b" t="t" l="l"/>
            <a:pathLst>
              <a:path h="5457336" w="13364169">
                <a:moveTo>
                  <a:pt x="0" y="0"/>
                </a:moveTo>
                <a:lnTo>
                  <a:pt x="13364169" y="0"/>
                </a:lnTo>
                <a:lnTo>
                  <a:pt x="13364169" y="5457336"/>
                </a:lnTo>
                <a:lnTo>
                  <a:pt x="0" y="545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0704" y="758571"/>
            <a:ext cx="974139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01 - Depolarizing Error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5803" y="8170316"/>
            <a:ext cx="6976394" cy="1482164"/>
          </a:xfrm>
          <a:custGeom>
            <a:avLst/>
            <a:gdLst/>
            <a:ahLst/>
            <a:cxnLst/>
            <a:rect r="r" b="b" t="t" l="l"/>
            <a:pathLst>
              <a:path h="1482164" w="6976394">
                <a:moveTo>
                  <a:pt x="0" y="0"/>
                </a:moveTo>
                <a:lnTo>
                  <a:pt x="6976394" y="0"/>
                </a:lnTo>
                <a:lnTo>
                  <a:pt x="6976394" y="1482165"/>
                </a:lnTo>
                <a:lnTo>
                  <a:pt x="0" y="14821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56922" y="2808419"/>
            <a:ext cx="14272677" cy="5361897"/>
          </a:xfrm>
          <a:custGeom>
            <a:avLst/>
            <a:gdLst/>
            <a:ahLst/>
            <a:cxnLst/>
            <a:rect r="r" b="b" t="t" l="l"/>
            <a:pathLst>
              <a:path h="5361897" w="14272677">
                <a:moveTo>
                  <a:pt x="0" y="0"/>
                </a:moveTo>
                <a:lnTo>
                  <a:pt x="14272677" y="0"/>
                </a:lnTo>
                <a:lnTo>
                  <a:pt x="14272677" y="5361897"/>
                </a:lnTo>
                <a:lnTo>
                  <a:pt x="0" y="53618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33739" y="758571"/>
            <a:ext cx="9741392" cy="58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>
                <a:solidFill>
                  <a:srgbClr val="121619"/>
                </a:solidFill>
                <a:latin typeface="IBM Plex Sans Light"/>
              </a:rPr>
              <a:t>Section 01 - Depolarizing Error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26762" y="90330"/>
            <a:ext cx="4638610" cy="619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86"/>
              </a:lnSpc>
            </a:pPr>
            <a:r>
              <a:rPr lang="en-US" sz="4431">
                <a:solidFill>
                  <a:srgbClr val="6928C3"/>
                </a:solidFill>
                <a:latin typeface="Arita Buri Medium Bold"/>
              </a:rPr>
              <a:t>Music Q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3111" y="1659204"/>
            <a:ext cx="11230429" cy="497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</a:pPr>
            <a:r>
              <a:rPr lang="en-US" sz="3000">
                <a:solidFill>
                  <a:srgbClr val="121619"/>
                </a:solidFill>
                <a:latin typeface="Arimo Bold"/>
              </a:rPr>
              <a:t>=&gt; random error inbetween each operation on a qubit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DAFmjXJIAM8</dc:identifier>
  <dcterms:modified xsi:type="dcterms:W3CDTF">2011-08-01T06:04:30Z</dcterms:modified>
  <cp:revision>1</cp:revision>
  <dc:title>Font styling의 사본</dc:title>
</cp:coreProperties>
</file>